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8" r:id="rId2"/>
    <p:sldId id="260" r:id="rId3"/>
    <p:sldId id="299" r:id="rId4"/>
    <p:sldId id="264" r:id="rId5"/>
    <p:sldId id="265" r:id="rId6"/>
    <p:sldId id="300" r:id="rId7"/>
    <p:sldId id="301" r:id="rId8"/>
    <p:sldId id="302" r:id="rId9"/>
    <p:sldId id="331" r:id="rId10"/>
    <p:sldId id="303" r:id="rId11"/>
    <p:sldId id="330" r:id="rId12"/>
    <p:sldId id="322" r:id="rId13"/>
    <p:sldId id="327" r:id="rId14"/>
    <p:sldId id="329" r:id="rId15"/>
    <p:sldId id="305" r:id="rId16"/>
    <p:sldId id="323" r:id="rId17"/>
    <p:sldId id="308" r:id="rId18"/>
    <p:sldId id="310" r:id="rId19"/>
    <p:sldId id="324" r:id="rId20"/>
    <p:sldId id="304" r:id="rId21"/>
    <p:sldId id="319" r:id="rId22"/>
    <p:sldId id="320" r:id="rId23"/>
    <p:sldId id="321" r:id="rId24"/>
    <p:sldId id="333" r:id="rId25"/>
    <p:sldId id="332" r:id="rId26"/>
    <p:sldId id="334" r:id="rId27"/>
    <p:sldId id="342" r:id="rId28"/>
    <p:sldId id="335" r:id="rId29"/>
    <p:sldId id="343" r:id="rId30"/>
    <p:sldId id="337" r:id="rId31"/>
    <p:sldId id="345" r:id="rId32"/>
    <p:sldId id="341" r:id="rId33"/>
    <p:sldId id="270" r:id="rId34"/>
    <p:sldId id="338" r:id="rId35"/>
    <p:sldId id="339" r:id="rId36"/>
    <p:sldId id="340" r:id="rId37"/>
    <p:sldId id="325" r:id="rId38"/>
    <p:sldId id="312" r:id="rId39"/>
    <p:sldId id="314" r:id="rId40"/>
    <p:sldId id="313" r:id="rId41"/>
    <p:sldId id="315" r:id="rId42"/>
    <p:sldId id="316" r:id="rId43"/>
    <p:sldId id="317" r:id="rId44"/>
    <p:sldId id="318" r:id="rId45"/>
    <p:sldId id="273" r:id="rId46"/>
    <p:sldId id="277" r:id="rId47"/>
    <p:sldId id="278" r:id="rId48"/>
    <p:sldId id="295" r:id="rId49"/>
    <p:sldId id="296" r:id="rId50"/>
    <p:sldId id="279" r:id="rId51"/>
    <p:sldId id="280" r:id="rId52"/>
    <p:sldId id="28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A73"/>
    <a:srgbClr val="D542EE"/>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24/05/2022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24/05/2022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27149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18</a:t>
            </a:fld>
            <a:endParaRPr lang="en-IE"/>
          </a:p>
        </p:txBody>
      </p:sp>
    </p:spTree>
    <p:extLst>
      <p:ext uri="{BB962C8B-B14F-4D97-AF65-F5344CB8AC3E}">
        <p14:creationId xmlns:p14="http://schemas.microsoft.com/office/powerpoint/2010/main" val="196772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202392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34</a:t>
            </a:fld>
            <a:endParaRPr lang="en-IE"/>
          </a:p>
        </p:txBody>
      </p:sp>
    </p:spTree>
    <p:extLst>
      <p:ext uri="{BB962C8B-B14F-4D97-AF65-F5344CB8AC3E}">
        <p14:creationId xmlns:p14="http://schemas.microsoft.com/office/powerpoint/2010/main" val="273083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35</a:t>
            </a:fld>
            <a:endParaRPr lang="en-IE"/>
          </a:p>
        </p:txBody>
      </p:sp>
    </p:spTree>
    <p:extLst>
      <p:ext uri="{BB962C8B-B14F-4D97-AF65-F5344CB8AC3E}">
        <p14:creationId xmlns:p14="http://schemas.microsoft.com/office/powerpoint/2010/main" val="316636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36</a:t>
            </a:fld>
            <a:endParaRPr lang="en-IE"/>
          </a:p>
        </p:txBody>
      </p:sp>
    </p:spTree>
    <p:extLst>
      <p:ext uri="{BB962C8B-B14F-4D97-AF65-F5344CB8AC3E}">
        <p14:creationId xmlns:p14="http://schemas.microsoft.com/office/powerpoint/2010/main" val="293057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38</a:t>
            </a:fld>
            <a:endParaRPr lang="en-IE"/>
          </a:p>
        </p:txBody>
      </p:sp>
    </p:spTree>
    <p:extLst>
      <p:ext uri="{BB962C8B-B14F-4D97-AF65-F5344CB8AC3E}">
        <p14:creationId xmlns:p14="http://schemas.microsoft.com/office/powerpoint/2010/main" val="418259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39</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40</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41</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42</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43</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45</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46</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47</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48</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49</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374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16233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 miRNAs do?  They target mRNAs to suppress expression. Then the first relationship that we see is </a:t>
            </a:r>
            <a:r>
              <a:rPr lang="en-US" sz="1200" kern="1200" dirty="0" err="1" smtClean="0">
                <a:solidFill>
                  <a:schemeClr val="tx1"/>
                </a:solidFill>
                <a:effectLst/>
                <a:latin typeface="+mn-lt"/>
                <a:ea typeface="+mn-ea"/>
                <a:cs typeface="+mn-cs"/>
              </a:rPr>
              <a:t>miRNA:mRNA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187237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jpe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jpeg"/><Relationship Id="rId5" Type="http://schemas.microsoft.com/office/2007/relationships/hdphoto" Target="../media/hdphoto3.wdp"/><Relationship Id="rId4" Type="http://schemas.openxmlformats.org/officeDocument/2006/relationships/image" Target="../media/image24.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3484C67-77FE-694E-A030-A92899E0BB39}"/>
              </a:ext>
            </a:extLst>
          </p:cNvPr>
          <p:cNvSpPr txBox="1">
            <a:spLocks/>
          </p:cNvSpPr>
          <p:nvPr/>
        </p:nvSpPr>
        <p:spPr>
          <a:xfrm>
            <a:off x="4123690" y="4590453"/>
            <a:ext cx="7689574" cy="11572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mtClean="0"/>
              <a:t>Msc Karen Guerrero Vazquez</a:t>
            </a:r>
          </a:p>
          <a:p>
            <a:pPr algn="r"/>
            <a:r>
              <a:rPr lang="en-US" smtClean="0"/>
              <a:t>Dr. Katarzyna Whysall</a:t>
            </a:r>
          </a:p>
          <a:p>
            <a:pPr algn="r"/>
            <a:r>
              <a:rPr lang="en-US" smtClean="0"/>
              <a:t>Dr. Pilib O Broin</a:t>
            </a:r>
          </a:p>
          <a:p>
            <a:endParaRPr lang="en-US" dirty="0"/>
          </a:p>
        </p:txBody>
      </p:sp>
    </p:spTree>
    <p:extLst>
      <p:ext uri="{BB962C8B-B14F-4D97-AF65-F5344CB8AC3E}">
        <p14:creationId xmlns:p14="http://schemas.microsoft.com/office/powerpoint/2010/main" val="83734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10</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5219" y="4234377"/>
            <a:ext cx="1111348" cy="1323439"/>
          </a:xfrm>
          <a:prstGeom prst="rect">
            <a:avLst/>
          </a:prstGeom>
          <a:noFill/>
        </p:spPr>
        <p:txBody>
          <a:bodyPr wrap="square" lIns="91440" tIns="45720" rIns="91440" bIns="45720">
            <a:spAutoFit/>
          </a:bodyPr>
          <a:lstStyle/>
          <a:p>
            <a:pPr algn="ctr"/>
            <a:r>
              <a:rPr lang="en-US" sz="80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0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4124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3940503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258857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15</a:t>
            </a:fld>
            <a:endParaRPr lang="en-IE"/>
          </a:p>
        </p:txBody>
      </p:sp>
      <p:pic>
        <p:nvPicPr>
          <p:cNvPr id="4098" name="Picture 2" descr="https://images.squarespace-cdn.com/content/v1/5c6da94fb10f25aa67299d74/1551199890134-CNR0BCELWNXFRSEI6U4A/Animated+GIF-sourc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954616"/>
            <a:ext cx="12153900" cy="540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809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8868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6428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268682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821733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344" y="2085162"/>
            <a:ext cx="7316221" cy="3877216"/>
          </a:xfrm>
          <a:prstGeom prst="rect">
            <a:avLst/>
          </a:prstGeom>
        </p:spPr>
      </p:pic>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20</a:t>
            </a:fld>
            <a:endParaRPr lang="en-IE"/>
          </a:p>
        </p:txBody>
      </p:sp>
      <p:pic>
        <p:nvPicPr>
          <p:cNvPr id="2050" name="Picture 2" descr="Icono de base de datos naranja (símbolo 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4"/>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5">
              <a:clrChange>
                <a:clrFrom>
                  <a:srgbClr val="990303"/>
                </a:clrFrom>
                <a:clrTo>
                  <a:srgbClr val="990303">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9"/>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921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23</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Tree>
    <p:custDataLst>
      <p:tags r:id="rId1"/>
    </p:custDataLst>
    <p:extLst>
      <p:ext uri="{BB962C8B-B14F-4D97-AF65-F5344CB8AC3E}">
        <p14:creationId xmlns:p14="http://schemas.microsoft.com/office/powerpoint/2010/main" val="111166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24</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w="22225">
                  <a:noFill/>
                  <a:prstDash val="solid"/>
                </a:ln>
                <a:solidFill>
                  <a:srgbClr val="102A73"/>
                </a:solidFill>
                <a:latin typeface="Arial Black" panose="020B0A04020102020204" pitchFamily="34" charset="0"/>
              </a:rPr>
              <a:t>Results</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09621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25</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26</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1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27</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grpSp>
        <p:nvGrpSpPr>
          <p:cNvPr id="5" name="Group 4"/>
          <p:cNvGrpSpPr/>
          <p:nvPr/>
        </p:nvGrpSpPr>
        <p:grpSpPr>
          <a:xfrm>
            <a:off x="3714750" y="1950244"/>
            <a:ext cx="4076700" cy="4146550"/>
            <a:chOff x="4381500" y="1257300"/>
            <a:chExt cx="5314950" cy="5099050"/>
          </a:xfrm>
        </p:grpSpPr>
        <p:pic>
          <p:nvPicPr>
            <p:cNvPr id="1028"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301927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28</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Quick scan of literature</a:t>
            </a:r>
          </a:p>
          <a:p>
            <a:pPr>
              <a:lnSpc>
                <a:spcPct val="110000"/>
              </a:lnSpc>
            </a:pPr>
            <a:r>
              <a:rPr lang="en-US" sz="3600" b="1" dirty="0" smtClean="0">
                <a:solidFill>
                  <a:schemeClr val="tx2">
                    <a:lumMod val="75000"/>
                  </a:schemeClr>
                </a:solidFill>
              </a:rPr>
              <a:t>Selecting the best papers</a:t>
            </a:r>
          </a:p>
          <a:p>
            <a:pPr lvl="1">
              <a:lnSpc>
                <a:spcPct val="110000"/>
              </a:lnSpc>
            </a:pPr>
            <a:r>
              <a:rPr lang="en-US" sz="3200" b="1" dirty="0" smtClean="0">
                <a:solidFill>
                  <a:schemeClr val="tx2">
                    <a:lumMod val="75000"/>
                  </a:schemeClr>
                </a:solidFill>
              </a:rPr>
              <a:t>Novelty (year)</a:t>
            </a:r>
          </a:p>
          <a:p>
            <a:pPr lvl="1">
              <a:lnSpc>
                <a:spcPct val="110000"/>
              </a:lnSpc>
            </a:pPr>
            <a:r>
              <a:rPr lang="en-US" sz="3200" b="1" dirty="0" smtClean="0">
                <a:solidFill>
                  <a:schemeClr val="tx2">
                    <a:lumMod val="75000"/>
                  </a:schemeClr>
                </a:solidFill>
              </a:rPr>
              <a:t>Relevance (number of citations)</a:t>
            </a:r>
          </a:p>
          <a:p>
            <a:pPr>
              <a:lnSpc>
                <a:spcPct val="110000"/>
              </a:lnSpc>
            </a:pPr>
            <a:endParaRPr lang="en-US" sz="3600" b="1" dirty="0">
              <a:solidFill>
                <a:schemeClr val="tx2">
                  <a:lumMod val="75000"/>
                </a:schemeClr>
              </a:solidFill>
              <a:latin typeface="+mn-lt"/>
            </a:endParaRPr>
          </a:p>
        </p:txBody>
      </p:sp>
      <p:sp>
        <p:nvSpPr>
          <p:cNvPr id="9" name="Rectangle 8"/>
          <p:cNvSpPr/>
          <p:nvPr/>
        </p:nvSpPr>
        <p:spPr>
          <a:xfrm>
            <a:off x="8793473" y="5505689"/>
            <a:ext cx="2006447" cy="671274"/>
          </a:xfrm>
          <a:prstGeom prst="rect">
            <a:avLst/>
          </a:prstGeom>
        </p:spPr>
        <p:txBody>
          <a:bodyPr wrap="none">
            <a:spAutoFit/>
          </a:bodyPr>
          <a:lstStyle/>
          <a:p>
            <a:pPr>
              <a:lnSpc>
                <a:spcPct val="110000"/>
              </a:lnSpc>
            </a:pPr>
            <a:r>
              <a:rPr lang="en-US" sz="3600" b="1" dirty="0" smtClean="0">
                <a:solidFill>
                  <a:schemeClr val="tx2">
                    <a:lumMod val="75000"/>
                  </a:schemeClr>
                </a:solidFill>
              </a:rPr>
              <a:t>App Note</a:t>
            </a:r>
            <a:endParaRPr lang="en-US" sz="3600" b="1" dirty="0">
              <a:solidFill>
                <a:schemeClr val="tx2">
                  <a:lumMod val="75000"/>
                </a:schemeClr>
              </a:solidFill>
            </a:endParaRPr>
          </a:p>
        </p:txBody>
      </p:sp>
    </p:spTree>
    <p:extLst>
      <p:ext uri="{BB962C8B-B14F-4D97-AF65-F5344CB8AC3E}">
        <p14:creationId xmlns:p14="http://schemas.microsoft.com/office/powerpoint/2010/main" val="413097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29</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753096"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citations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1488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566861" y="324510"/>
            <a:ext cx="1912376" cy="191237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2632513" y="2656476"/>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35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Multi-objective optimization</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30</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lnSpcReduction="10000"/>
          </a:bodyPr>
          <a:lstStyle/>
          <a:p>
            <a:pPr>
              <a:lnSpc>
                <a:spcPct val="110000"/>
              </a:lnSpc>
            </a:pPr>
            <a:r>
              <a:rPr lang="en-US" sz="3600" b="1" dirty="0" smtClean="0">
                <a:solidFill>
                  <a:schemeClr val="tx2">
                    <a:lumMod val="75000"/>
                  </a:schemeClr>
                </a:solidFill>
                <a:latin typeface="+mn-lt"/>
              </a:rPr>
              <a:t>Two objectives:</a:t>
            </a:r>
          </a:p>
          <a:p>
            <a:pPr lvl="1">
              <a:lnSpc>
                <a:spcPct val="110000"/>
              </a:lnSpc>
            </a:pPr>
            <a:r>
              <a:rPr lang="en-US" sz="3200" b="1" dirty="0" smtClean="0">
                <a:solidFill>
                  <a:schemeClr val="tx2">
                    <a:lumMod val="75000"/>
                  </a:schemeClr>
                </a:solidFill>
              </a:rPr>
              <a:t>Having the most recent papers</a:t>
            </a:r>
          </a:p>
          <a:p>
            <a:pPr lvl="1">
              <a:lnSpc>
                <a:spcPct val="110000"/>
              </a:lnSpc>
            </a:pPr>
            <a:r>
              <a:rPr lang="en-US" sz="3200" b="1" dirty="0" smtClean="0">
                <a:solidFill>
                  <a:schemeClr val="tx2">
                    <a:lumMod val="75000"/>
                  </a:schemeClr>
                </a:solidFill>
              </a:rPr>
              <a:t>With the most citations</a:t>
            </a:r>
            <a:endParaRPr lang="en-US" sz="3200" b="1" dirty="0" smtClean="0">
              <a:solidFill>
                <a:schemeClr val="tx2">
                  <a:lumMod val="75000"/>
                </a:schemeClr>
              </a:solidFill>
              <a:latin typeface="+mn-lt"/>
            </a:endParaRPr>
          </a:p>
          <a:p>
            <a:pPr>
              <a:lnSpc>
                <a:spcPct val="110000"/>
              </a:lnSpc>
            </a:pPr>
            <a:r>
              <a:rPr lang="en-US" sz="3600" b="1" dirty="0" smtClean="0">
                <a:solidFill>
                  <a:schemeClr val="tx2">
                    <a:lumMod val="75000"/>
                  </a:schemeClr>
                </a:solidFill>
                <a:latin typeface="+mn-lt"/>
              </a:rPr>
              <a:t>Dominance:</a:t>
            </a:r>
          </a:p>
          <a:p>
            <a:pPr lvl="1">
              <a:lnSpc>
                <a:spcPct val="110000"/>
              </a:lnSpc>
            </a:pPr>
            <a:r>
              <a:rPr lang="en-US" sz="3200" b="1" dirty="0" smtClean="0">
                <a:solidFill>
                  <a:schemeClr val="tx2">
                    <a:lumMod val="75000"/>
                  </a:schemeClr>
                </a:solidFill>
              </a:rPr>
              <a:t>An element that is better than other in all criteria</a:t>
            </a:r>
          </a:p>
          <a:p>
            <a:pPr>
              <a:lnSpc>
                <a:spcPct val="110000"/>
              </a:lnSpc>
            </a:pPr>
            <a:r>
              <a:rPr lang="en-US" sz="3600" b="1" dirty="0" smtClean="0">
                <a:solidFill>
                  <a:schemeClr val="tx2">
                    <a:lumMod val="75000"/>
                  </a:schemeClr>
                </a:solidFill>
                <a:latin typeface="+mn-lt"/>
              </a:rPr>
              <a:t>Pareto set</a:t>
            </a:r>
          </a:p>
          <a:p>
            <a:pPr lvl="1">
              <a:lnSpc>
                <a:spcPct val="110000"/>
              </a:lnSpc>
            </a:pPr>
            <a:r>
              <a:rPr lang="en-US" sz="3200" b="1" dirty="0" smtClean="0">
                <a:solidFill>
                  <a:schemeClr val="tx2">
                    <a:lumMod val="75000"/>
                  </a:schemeClr>
                </a:solidFill>
              </a:rPr>
              <a:t>Set of elements that are not dominated by anyone else</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99794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31</a:t>
            </a:fld>
            <a:endParaRPr lang="en-IE"/>
          </a:p>
        </p:txBody>
      </p:sp>
      <p:pic>
        <p:nvPicPr>
          <p:cNvPr id="6" name="Picture 5"/>
          <p:cNvPicPr>
            <a:picLocks noChangeAspect="1"/>
          </p:cNvPicPr>
          <p:nvPr/>
        </p:nvPicPr>
        <p:blipFill>
          <a:blip r:embed="rId2"/>
          <a:stretch>
            <a:fillRect/>
          </a:stretch>
        </p:blipFill>
        <p:spPr>
          <a:xfrm>
            <a:off x="0" y="33107"/>
            <a:ext cx="12193546" cy="2481493"/>
          </a:xfrm>
          <a:prstGeom prst="rect">
            <a:avLst/>
          </a:prstGeom>
        </p:spPr>
      </p:pic>
      <p:sp>
        <p:nvSpPr>
          <p:cNvPr id="7" name="Rectangle 6"/>
          <p:cNvSpPr/>
          <p:nvPr/>
        </p:nvSpPr>
        <p:spPr>
          <a:xfrm>
            <a:off x="9752054" y="33107"/>
            <a:ext cx="2439946"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0" y="365125"/>
            <a:ext cx="12192000" cy="473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0" y="838200"/>
            <a:ext cx="12192000" cy="167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Content Placeholder 4"/>
          <p:cNvPicPr>
            <a:picLocks noChangeAspect="1"/>
          </p:cNvPicPr>
          <p:nvPr/>
        </p:nvPicPr>
        <p:blipFill>
          <a:blip r:embed="rId3"/>
          <a:stretch>
            <a:fillRect/>
          </a:stretch>
        </p:blipFill>
        <p:spPr>
          <a:xfrm>
            <a:off x="346568" y="2649537"/>
            <a:ext cx="5229955" cy="3896269"/>
          </a:xfrm>
          <a:prstGeom prst="rect">
            <a:avLst/>
          </a:prstGeom>
        </p:spPr>
      </p:pic>
      <p:pic>
        <p:nvPicPr>
          <p:cNvPr id="13" name="Picture 12"/>
          <p:cNvPicPr>
            <a:picLocks noChangeAspect="1"/>
          </p:cNvPicPr>
          <p:nvPr/>
        </p:nvPicPr>
        <p:blipFill>
          <a:blip r:embed="rId4"/>
          <a:stretch>
            <a:fillRect/>
          </a:stretch>
        </p:blipFill>
        <p:spPr>
          <a:xfrm>
            <a:off x="5814438" y="2693987"/>
            <a:ext cx="5592323" cy="3617913"/>
          </a:xfrm>
          <a:prstGeom prst="rect">
            <a:avLst/>
          </a:prstGeom>
        </p:spPr>
      </p:pic>
    </p:spTree>
    <p:extLst>
      <p:ext uri="{BB962C8B-B14F-4D97-AF65-F5344CB8AC3E}">
        <p14:creationId xmlns:p14="http://schemas.microsoft.com/office/powerpoint/2010/main" val="33732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Immediate future work</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32</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200" b="1" dirty="0" smtClean="0">
                <a:solidFill>
                  <a:schemeClr val="tx2">
                    <a:lumMod val="75000"/>
                  </a:schemeClr>
                </a:solidFill>
                <a:latin typeface="+mn-lt"/>
              </a:rPr>
              <a:t>Use Paper miner to select the literature of Networking on microRNA</a:t>
            </a:r>
          </a:p>
          <a:p>
            <a:pPr>
              <a:lnSpc>
                <a:spcPct val="110000"/>
              </a:lnSpc>
            </a:pPr>
            <a:r>
              <a:rPr lang="en-US" sz="3200" b="1" dirty="0" smtClean="0">
                <a:solidFill>
                  <a:schemeClr val="tx2">
                    <a:lumMod val="75000"/>
                  </a:schemeClr>
                </a:solidFill>
              </a:rPr>
              <a:t>Evaluate the strengths and weaknesses on a measurable way (Publication)</a:t>
            </a:r>
          </a:p>
          <a:p>
            <a:pPr>
              <a:lnSpc>
                <a:spcPct val="110000"/>
              </a:lnSpc>
            </a:pPr>
            <a:r>
              <a:rPr lang="en-US" sz="3200" b="1" dirty="0" smtClean="0">
                <a:solidFill>
                  <a:schemeClr val="tx2">
                    <a:lumMod val="75000"/>
                  </a:schemeClr>
                </a:solidFill>
                <a:latin typeface="+mn-lt"/>
              </a:rPr>
              <a:t>Design of the inputs and rules for the network</a:t>
            </a:r>
          </a:p>
          <a:p>
            <a:pPr>
              <a:lnSpc>
                <a:spcPct val="110000"/>
              </a:lnSpc>
            </a:pPr>
            <a:r>
              <a:rPr lang="en-US" sz="3200" b="1" dirty="0" smtClean="0">
                <a:solidFill>
                  <a:schemeClr val="tx2">
                    <a:lumMod val="75000"/>
                  </a:schemeClr>
                </a:solidFill>
                <a:latin typeface="+mn-lt"/>
              </a:rPr>
              <a:t>Construction of the network</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4053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4292509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422615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54341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37</a:t>
            </a:fld>
            <a:endParaRPr lang="en-IE"/>
          </a:p>
        </p:txBody>
      </p:sp>
    </p:spTree>
    <p:extLst>
      <p:ext uri="{BB962C8B-B14F-4D97-AF65-F5344CB8AC3E}">
        <p14:creationId xmlns:p14="http://schemas.microsoft.com/office/powerpoint/2010/main" val="109569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38</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39</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4615" y="2213775"/>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7" name="Rectangle 6"/>
          <p:cNvSpPr/>
          <p:nvPr/>
        </p:nvSpPr>
        <p:spPr>
          <a:xfrm>
            <a:off x="10006786" y="6488668"/>
            <a:ext cx="2185214" cy="369332"/>
          </a:xfrm>
          <a:prstGeom prst="rect">
            <a:avLst/>
          </a:prstGeom>
        </p:spPr>
        <p:txBody>
          <a:bodyPr wrap="none">
            <a:spAutoFit/>
          </a:bodyPr>
          <a:lstStyle/>
          <a:p>
            <a:r>
              <a:rPr lang="en-US" dirty="0" err="1" smtClean="0">
                <a:latin typeface="Arial" panose="020B0604020202020204" pitchFamily="34" charset="0"/>
                <a:ea typeface="Calibri" panose="020F0502020204030204" pitchFamily="34" charset="0"/>
              </a:rPr>
              <a:t>Brocklehurst</a:t>
            </a:r>
            <a:r>
              <a:rPr lang="en-US" dirty="0">
                <a:latin typeface="Arial" panose="020B0604020202020204" pitchFamily="34" charset="0"/>
                <a:ea typeface="Calibri" panose="020F0502020204030204" pitchFamily="34" charset="0"/>
              </a:rPr>
              <a:t>, 1976</a:t>
            </a:r>
            <a:endParaRPr lang="en-IE" dirty="0"/>
          </a:p>
        </p:txBody>
      </p:sp>
    </p:spTree>
    <p:extLst>
      <p:ext uri="{BB962C8B-B14F-4D97-AF65-F5344CB8AC3E}">
        <p14:creationId xmlns:p14="http://schemas.microsoft.com/office/powerpoint/2010/main" val="330411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40</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41</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42</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43</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44</a:t>
            </a:fld>
            <a:endParaRPr lang="en-IE"/>
          </a:p>
        </p:txBody>
      </p:sp>
    </p:spTree>
    <p:extLst>
      <p:ext uri="{BB962C8B-B14F-4D97-AF65-F5344CB8AC3E}">
        <p14:creationId xmlns:p14="http://schemas.microsoft.com/office/powerpoint/2010/main" val="213128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fontScale="92500"/>
          </a:bodyPr>
          <a:lstStyle/>
          <a:p>
            <a:pPr>
              <a:lnSpc>
                <a:spcPct val="200000"/>
              </a:lnSpc>
            </a:pPr>
            <a:r>
              <a:rPr lang="en-US" sz="3600" b="1" dirty="0" smtClean="0">
                <a:solidFill>
                  <a:schemeClr val="tx2">
                    <a:lumMod val="75000"/>
                  </a:schemeClr>
                </a:solidFill>
                <a:latin typeface="+mn-lt"/>
              </a:rPr>
              <a:t>Chronic </a:t>
            </a:r>
            <a:r>
              <a:rPr lang="en-US" sz="3600" b="1" dirty="0">
                <a:solidFill>
                  <a:schemeClr val="tx2">
                    <a:lumMod val="75000"/>
                  </a:schemeClr>
                </a:solidFill>
                <a:latin typeface="+mn-lt"/>
              </a:rPr>
              <a:t>inflammation</a:t>
            </a:r>
          </a:p>
          <a:p>
            <a:pPr>
              <a:lnSpc>
                <a:spcPct val="200000"/>
              </a:lnSpc>
            </a:pPr>
            <a:r>
              <a:rPr lang="en-US" sz="3600" b="1" dirty="0" smtClean="0">
                <a:solidFill>
                  <a:schemeClr val="tx2">
                    <a:lumMod val="75000"/>
                  </a:schemeClr>
                </a:solidFill>
                <a:latin typeface="+mn-lt"/>
              </a:rPr>
              <a:t>Increased </a:t>
            </a:r>
            <a:r>
              <a:rPr lang="en-US" sz="3600" b="1" dirty="0">
                <a:solidFill>
                  <a:schemeClr val="tx2">
                    <a:lumMod val="75000"/>
                  </a:schemeClr>
                </a:solidFill>
                <a:latin typeface="+mn-lt"/>
              </a:rPr>
              <a:t>reactive </a:t>
            </a:r>
            <a:r>
              <a:rPr lang="en-US" sz="3600" b="1" dirty="0" smtClean="0">
                <a:solidFill>
                  <a:schemeClr val="tx2">
                    <a:lumMod val="75000"/>
                  </a:schemeClr>
                </a:solidFill>
                <a:latin typeface="+mn-lt"/>
              </a:rPr>
              <a:t>oxygen species</a:t>
            </a:r>
          </a:p>
          <a:p>
            <a:pPr>
              <a:lnSpc>
                <a:spcPct val="200000"/>
              </a:lnSpc>
            </a:pPr>
            <a:r>
              <a:rPr lang="en-US" sz="3600" b="1" dirty="0" smtClean="0">
                <a:solidFill>
                  <a:schemeClr val="tx2">
                    <a:lumMod val="75000"/>
                  </a:schemeClr>
                </a:solidFill>
                <a:latin typeface="+mn-lt"/>
              </a:rPr>
              <a:t>Increased fibrosis of muscle</a:t>
            </a:r>
          </a:p>
          <a:p>
            <a:pPr>
              <a:lnSpc>
                <a:spcPct val="200000"/>
              </a:lnSpc>
            </a:pPr>
            <a:r>
              <a:rPr lang="en-IE" sz="3600" b="1" dirty="0" smtClean="0">
                <a:solidFill>
                  <a:schemeClr val="tx2">
                    <a:lumMod val="75000"/>
                  </a:schemeClr>
                </a:solidFill>
                <a:latin typeface="+mn-lt"/>
              </a:rPr>
              <a:t>Increased </a:t>
            </a:r>
            <a:r>
              <a:rPr lang="en-IE" sz="3600" b="1" dirty="0">
                <a:solidFill>
                  <a:schemeClr val="tx2">
                    <a:lumMod val="75000"/>
                  </a:schemeClr>
                </a:solidFill>
                <a:latin typeface="+mn-lt"/>
              </a:rPr>
              <a:t>loss of motor neurons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180992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52</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327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306747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1450</Words>
  <Application>Microsoft Office PowerPoint</Application>
  <PresentationFormat>Widescreen</PresentationFormat>
  <Paragraphs>210</Paragraphs>
  <Slides>52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Arial Black</vt:lpstr>
      <vt:lpstr>Bernard MT Condensed</vt:lpstr>
      <vt:lpstr>Calibri</vt:lpstr>
      <vt:lpstr>Calibri Light</vt:lpstr>
      <vt:lpstr>Times New Roman</vt:lpstr>
      <vt:lpstr>Office Theme</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output…</vt:lpstr>
      <vt:lpstr>Available input…</vt:lpstr>
      <vt:lpstr>PowerPoint Presentation</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PowerPoint Presentation</vt:lpstr>
      <vt:lpstr>My own local database</vt:lpstr>
      <vt:lpstr>Tool to standardize gene names</vt:lpstr>
      <vt:lpstr>Paper miner</vt:lpstr>
      <vt:lpstr>Paper miner</vt:lpstr>
      <vt:lpstr>PowerPoint Presentation</vt:lpstr>
      <vt:lpstr>Multi-objective optimization</vt:lpstr>
      <vt:lpstr>PowerPoint Presentation</vt:lpstr>
      <vt:lpstr>Immediate future work</vt:lpstr>
      <vt:lpstr>Acknowledgements</vt:lpstr>
      <vt:lpstr>How to select the data?</vt:lpstr>
      <vt:lpstr>How to select the data?</vt:lpstr>
      <vt:lpstr>How to select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miRNA genesis</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70</cp:revision>
  <dcterms:created xsi:type="dcterms:W3CDTF">2022-03-25T15:01:36Z</dcterms:created>
  <dcterms:modified xsi:type="dcterms:W3CDTF">2022-05-24T07:40:32Z</dcterms:modified>
</cp:coreProperties>
</file>